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8"/>
  </p:notesMasterIdLst>
  <p:handoutMasterIdLst>
    <p:handoutMasterId r:id="rId49"/>
  </p:handoutMasterIdLst>
  <p:sldIdLst>
    <p:sldId id="488" r:id="rId2"/>
    <p:sldId id="632" r:id="rId3"/>
    <p:sldId id="633" r:id="rId4"/>
    <p:sldId id="634" r:id="rId5"/>
    <p:sldId id="638" r:id="rId6"/>
    <p:sldId id="643" r:id="rId7"/>
    <p:sldId id="644" r:id="rId8"/>
    <p:sldId id="645" r:id="rId9"/>
    <p:sldId id="646" r:id="rId10"/>
    <p:sldId id="649" r:id="rId11"/>
    <p:sldId id="650" r:id="rId12"/>
    <p:sldId id="651" r:id="rId13"/>
    <p:sldId id="652" r:id="rId14"/>
    <p:sldId id="653" r:id="rId15"/>
    <p:sldId id="783" r:id="rId16"/>
    <p:sldId id="784" r:id="rId17"/>
    <p:sldId id="785" r:id="rId18"/>
    <p:sldId id="666" r:id="rId19"/>
    <p:sldId id="667" r:id="rId20"/>
    <p:sldId id="668" r:id="rId21"/>
    <p:sldId id="669" r:id="rId22"/>
    <p:sldId id="670" r:id="rId23"/>
    <p:sldId id="674" r:id="rId24"/>
    <p:sldId id="675" r:id="rId25"/>
    <p:sldId id="676" r:id="rId26"/>
    <p:sldId id="677" r:id="rId27"/>
    <p:sldId id="678" r:id="rId28"/>
    <p:sldId id="679" r:id="rId29"/>
    <p:sldId id="680" r:id="rId30"/>
    <p:sldId id="681" r:id="rId31"/>
    <p:sldId id="682" r:id="rId32"/>
    <p:sldId id="683" r:id="rId33"/>
    <p:sldId id="806" r:id="rId34"/>
    <p:sldId id="807" r:id="rId35"/>
    <p:sldId id="808" r:id="rId36"/>
    <p:sldId id="809" r:id="rId37"/>
    <p:sldId id="810" r:id="rId38"/>
    <p:sldId id="815" r:id="rId39"/>
    <p:sldId id="816" r:id="rId40"/>
    <p:sldId id="817" r:id="rId41"/>
    <p:sldId id="818" r:id="rId42"/>
    <p:sldId id="819" r:id="rId43"/>
    <p:sldId id="820" r:id="rId44"/>
    <p:sldId id="821" r:id="rId45"/>
    <p:sldId id="822" r:id="rId46"/>
    <p:sldId id="823" r:id="rId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104" autoAdjust="0"/>
  </p:normalViewPr>
  <p:slideViewPr>
    <p:cSldViewPr>
      <p:cViewPr varScale="1">
        <p:scale>
          <a:sx n="111" d="100"/>
          <a:sy n="111" d="100"/>
        </p:scale>
        <p:origin x="15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846F2E4-384F-4714-951A-B8C0301775DD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25542EF-F81A-494E-A5A0-48149040D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362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42D2FB3-A36B-42E8-91DF-F3B0466E8B5E}" type="datetimeFigureOut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E736574-AEAA-4D9B-A8BE-5C4CCF66CC7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590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0317F7F-35B5-4FCC-9E90-75CAFB74FB19}" type="slidenum">
              <a:rPr lang="en-US" altLang="en-US">
                <a:latin typeface="Calibri" panose="020F0502020204030204" pitchFamily="34" charset="0"/>
              </a:rPr>
              <a:pPr eaLnBrk="1" hangingPunct="1"/>
              <a:t>1</a:t>
            </a:fld>
            <a:endParaRPr lang="en-US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077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9748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102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36574-AEAA-4D9B-A8BE-5C4CCF66CC72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325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20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/>
              <a:gdLst>
                <a:gd name="T0" fmla="*/ 0 w 5760"/>
                <a:gd name="T1" fmla="*/ 0 h 528"/>
                <a:gd name="T2" fmla="*/ 9108074 w 5760"/>
                <a:gd name="T3" fmla="*/ 0 h 528"/>
                <a:gd name="T4" fmla="*/ 9108074 w 5760"/>
                <a:gd name="T5" fmla="*/ 838869 h 528"/>
                <a:gd name="T6" fmla="*/ 75901 w 5760"/>
                <a:gd name="T7" fmla="*/ 0 h 5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60"/>
                <a:gd name="T13" fmla="*/ 0 h 528"/>
                <a:gd name="T14" fmla="*/ 5760 w 5760"/>
                <a:gd name="T15" fmla="*/ 528 h 5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Action Button: Forward or Next 10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2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195B3798-823E-4EFD-BD42-073CF5977EE7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6783203-3958-47F6-BBEF-8CF9748DDB3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4" name="Footer Placeholder 18"/>
          <p:cNvSpPr>
            <a:spLocks noGrp="1"/>
          </p:cNvSpPr>
          <p:nvPr>
            <p:ph type="ftr" sz="quarter" idx="12"/>
          </p:nvPr>
        </p:nvSpPr>
        <p:spPr>
          <a:xfrm>
            <a:off x="2743200" y="6408738"/>
            <a:ext cx="3987800" cy="365125"/>
          </a:xfrm>
        </p:spPr>
        <p:txBody>
          <a:bodyPr/>
          <a:lstStyle>
            <a:lvl1pPr>
              <a:defRPr smtClean="0"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0068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EEE0D-F607-40AC-BC34-E5B6F38EB99F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6115C3-748E-4B4D-AD7E-EB88B20BEE6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94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5967D7-3EA0-4618-B0AE-5B590D019293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CACB03-30A2-4863-B389-BD50456677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305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ction Button: Back or Previous 3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Action Button: Forward or Next 4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buFont typeface="Wingdings" pitchFamily="2" charset="2"/>
              <a:buChar char="§"/>
              <a:defRPr/>
            </a:lvl2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7F410985-3AA2-425C-9DA0-56B83CA6E435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4800" y="6408738"/>
            <a:ext cx="2616200" cy="365125"/>
          </a:xfrm>
        </p:spPr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43A062-D17D-4AE1-AB4C-91078B3AFB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11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85E5B0E7-3885-4287-82E4-91647DB3D9B8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9B1E62-494F-42B5-8ECD-41BD72C7F7C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791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5853FCAB-5A13-4B72-B2C1-3838CA7C4E2F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0DB455F-FBA8-4EDB-8E39-7262C59966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5605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ECD931DB-8337-460B-B417-31B9C435111F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1A2088-7977-4B10-98F0-346B71BE5B7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3834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CD14940E-6331-43AD-B3D4-A1B5C1CEB0C8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90EE07-752D-4182-9287-48DE62A3CD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427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96765D-F0B6-4084-BF24-C8889C920028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BCF46D-2DBE-4615-BECA-7AA07ADAF9C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947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fld id="{DF60596C-1815-43DF-883F-93174A1D1DA0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59D63A-5CBC-4DE5-A4E0-5278C8E1A6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161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1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E488DD15-115C-44F9-865B-DC52ECCEA8E8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3" y="6408738"/>
            <a:ext cx="2351087" cy="365125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EB962C-14CC-4C23-912C-3AD537F8F3A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92111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3802505 w 5591"/>
              <a:gd name="T3" fmla="*/ 0 h 588"/>
              <a:gd name="T4" fmla="*/ 3802505 w 5591"/>
              <a:gd name="T5" fmla="*/ 838200 h 588"/>
              <a:gd name="T6" fmla="*/ 31688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5684FF8-67A7-4435-BB75-660CA4DEC384}" type="datetime1">
              <a:rPr lang="en-US"/>
              <a:pPr>
                <a:defRPr/>
              </a:pPr>
              <a:t>12/4/2018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962400" y="6408738"/>
            <a:ext cx="27686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r>
              <a:rPr lang="en-US"/>
              <a:t>© Copyright 1992-2015 by Pearson Education, Inc. All Rights Reserved.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0BA4BA14-6FC7-473C-A6DE-EE9FF48348B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Action Button: Back or Previous 10">
            <a:hlinkClick r:id="" action="ppaction://hlinkshowjump?jump=previousslide" highlightClick="1"/>
          </p:cNvPr>
          <p:cNvSpPr/>
          <p:nvPr/>
        </p:nvSpPr>
        <p:spPr>
          <a:xfrm>
            <a:off x="8305800" y="152400"/>
            <a:ext cx="304800" cy="304800"/>
          </a:xfrm>
          <a:prstGeom prst="actionButtonBackPreviou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Action Button: Forward or Next 15">
            <a:hlinkClick r:id="" action="ppaction://hlinkshowjump?jump=nextslide" highlightClick="1"/>
          </p:cNvPr>
          <p:cNvSpPr/>
          <p:nvPr/>
        </p:nvSpPr>
        <p:spPr>
          <a:xfrm>
            <a:off x="8686800" y="152400"/>
            <a:ext cx="304800" cy="304800"/>
          </a:xfrm>
          <a:prstGeom prst="actionButtonForwardNex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82" r:id="rId7"/>
    <p:sldLayoutId id="2147483792" r:id="rId8"/>
    <p:sldLayoutId id="2147483793" r:id="rId9"/>
    <p:sldLayoutId id="2147483783" r:id="rId10"/>
    <p:sldLayoutId id="2147483784" r:id="rId11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0000FF"/>
                </a:solidFill>
              </a:rPr>
              <a:t>Chapter 11: GUI </a:t>
            </a:r>
            <a:r>
              <a:rPr lang="en-US" sz="2800" dirty="0" smtClean="0">
                <a:solidFill>
                  <a:srgbClr val="0000FF"/>
                </a:solidFill>
              </a:rPr>
              <a:t>Programming: </a:t>
            </a:r>
            <a:r>
              <a:rPr lang="en-US" sz="2800" dirty="0" err="1" smtClean="0">
                <a:solidFill>
                  <a:srgbClr val="0000FF"/>
                </a:solidFill>
              </a:rPr>
              <a:t>Deitel</a:t>
            </a:r>
            <a:r>
              <a:rPr lang="en-US" sz="2800" dirty="0" smtClean="0">
                <a:solidFill>
                  <a:srgbClr val="0000FF"/>
                </a:solidFill>
              </a:rPr>
              <a:t> Book 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685800" y="3611563"/>
            <a:ext cx="7772400" cy="1200150"/>
          </a:xfrm>
        </p:spPr>
        <p:txBody>
          <a:bodyPr/>
          <a:lstStyle/>
          <a:p>
            <a:pPr marR="0" algn="ctr" eaLnBrk="1" hangingPunct="1"/>
            <a:r>
              <a:rPr lang="en-US" altLang="en-US" b="1" dirty="0" smtClean="0"/>
              <a:t>Additional Examples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" descr="jhtp_12_GUI1_Page_02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7126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90600" y="609600"/>
            <a:ext cx="4517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32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SwingConstants Interface </a:t>
            </a:r>
            <a:endParaRPr lang="en-US" sz="32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" descr="jhtp_12_GUI1_Page_02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911283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76200"/>
            <a:ext cx="8001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3: </a:t>
            </a:r>
            <a:r>
              <a:rPr lang="en-US" sz="26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TextField</a:t>
            </a:r>
            <a:r>
              <a:rPr lang="en-US" sz="2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6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PasswordField</a:t>
            </a:r>
            <a:r>
              <a:rPr lang="en-US" sz="2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GUIs</a:t>
            </a:r>
          </a:p>
          <a:p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a program perform a task in response </a:t>
            </a:r>
            <a:r>
              <a:rPr lang="en-US" sz="2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an </a:t>
            </a:r>
            <a:r>
              <a:rPr 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</a:t>
            </a:r>
            <a:r>
              <a:rPr lang="en-US" sz="2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by GUI components ?</a:t>
            </a:r>
            <a:endParaRPr lang="en-US" sz="2600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" descr="jhtp_12_GUI1_Page_026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1" descr="jhtp_12_GUI1_Page_02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91200" y="1676400"/>
            <a:ext cx="2819400" cy="2677656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54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This is the only method available in the </a:t>
            </a:r>
            <a:r>
              <a:rPr lang="en-US" alt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ActionListner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" descr="jhtp_12_GUI1_Page_02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300" y="3200400"/>
            <a:ext cx="891540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85850" indent="-1085850"/>
            <a:r>
              <a:rPr 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50-81: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handler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as  an </a:t>
            </a:r>
            <a:r>
              <a:rPr lang="en-US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class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TextFieldFrame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listener class 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an </a:t>
            </a:r>
            <a:r>
              <a:rPr lang="en-US" sz="2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must </a:t>
            </a:r>
            <a:r>
              <a:rPr lang="en-US" sz="2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appropriate </a:t>
            </a:r>
            <a:r>
              <a:rPr lang="en-US" sz="2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listener interface</a:t>
            </a:r>
          </a:p>
          <a:p>
            <a:pPr marL="344488" indent="-344488">
              <a:buFont typeface="Wingdings" panose="05000000000000000000" pitchFamily="2" charset="2"/>
              <a:buChar char="ü"/>
            </a:pPr>
            <a:r>
              <a:rPr lang="en-US" sz="2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 we </a:t>
            </a:r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event handler object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 particular GUI component’s </a:t>
            </a:r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type 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events of that type will be ignored</a:t>
            </a:r>
            <a:r>
              <a:rPr lang="en-US" sz="2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1" descr="jhtp_12_GUI1_Page_03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675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1" descr="jhtp_12_GUI1_Page_03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14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" descr="jhtp_12_GUI1_Page_03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61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1" descr="jhtp_12_GUI1_Page_04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907"/>
            <a:ext cx="85344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228600"/>
            <a:ext cx="7162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Arial"/>
              </a:rPr>
              <a:t>Example 4:  </a:t>
            </a:r>
            <a:r>
              <a:rPr lang="en-US" sz="2800" dirty="0">
                <a:solidFill>
                  <a:srgbClr val="FF0000"/>
                </a:solidFill>
                <a:latin typeface="Lucida Console"/>
              </a:rPr>
              <a:t>JButton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Arial"/>
              </a:rPr>
              <a:t>GUI component </a:t>
            </a:r>
            <a:r>
              <a:rPr lang="en-US" sz="2800" dirty="0" err="1">
                <a:solidFill>
                  <a:srgbClr val="FF0000"/>
                </a:solidFill>
                <a:latin typeface="Arial"/>
              </a:rPr>
              <a:t>cont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0800" y="5891784"/>
            <a:ext cx="6019800" cy="40011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23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  button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displa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y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text label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1" descr="jhtp_12_GUI1_Page_04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86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5400" y="5562600"/>
            <a:ext cx="7696200" cy="707886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43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like </a:t>
            </a:r>
            <a:r>
              <a:rPr lang="en-US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JTextField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JButton generates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ActionEvent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45: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class access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reference of  outer class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endParaRPr 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1676400"/>
            <a:ext cx="2971800" cy="2308324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  <a:latin typeface="Arial"/>
              </a:rPr>
              <a:t>L28</a:t>
            </a:r>
            <a:r>
              <a:rPr lang="en-US" sz="1600" dirty="0" smtClean="0">
                <a:solidFill>
                  <a:srgbClr val="0000FF"/>
                </a:solidFill>
                <a:latin typeface="Arial"/>
              </a:rPr>
              <a:t>:</a:t>
            </a:r>
            <a:r>
              <a:rPr lang="en-US" sz="1600" dirty="0">
                <a:solidFill>
                  <a:srgbClr val="0000FF"/>
                </a:solidFill>
                <a:latin typeface="Arial"/>
              </a:rPr>
              <a:t>  </a:t>
            </a:r>
            <a:r>
              <a:rPr lang="en-US" sz="1600" dirty="0">
                <a:latin typeface="Arial"/>
              </a:rPr>
              <a:t>button </a:t>
            </a:r>
            <a:r>
              <a:rPr lang="en-US" sz="1600" dirty="0" smtClean="0">
                <a:latin typeface="Arial"/>
              </a:rPr>
              <a:t>display text   </a:t>
            </a:r>
          </a:p>
          <a:p>
            <a:r>
              <a:rPr lang="en-US" sz="1600" dirty="0">
                <a:latin typeface="Arial"/>
              </a:rPr>
              <a:t> </a:t>
            </a:r>
            <a:r>
              <a:rPr lang="en-US" sz="1600" dirty="0" smtClean="0">
                <a:latin typeface="Arial"/>
              </a:rPr>
              <a:t>         label and icon</a:t>
            </a:r>
          </a:p>
          <a:p>
            <a:pPr marL="576263" indent="-576263"/>
            <a:r>
              <a:rPr lang="en-US" sz="1600" dirty="0" smtClean="0">
                <a:solidFill>
                  <a:srgbClr val="FF0000"/>
                </a:solidFill>
                <a:latin typeface="Arial"/>
              </a:rPr>
              <a:t>L 29</a:t>
            </a:r>
            <a:r>
              <a:rPr lang="en-US" sz="1600" dirty="0" smtClean="0">
                <a:solidFill>
                  <a:srgbClr val="0000FF"/>
                </a:solidFill>
                <a:latin typeface="Arial"/>
              </a:rPr>
              <a:t>: </a:t>
            </a:r>
            <a:r>
              <a:rPr lang="en-US" sz="1600" dirty="0" smtClean="0">
                <a:latin typeface="Arial"/>
              </a:rPr>
              <a:t>icon to be displayed when we put mouse over button</a:t>
            </a:r>
          </a:p>
          <a:p>
            <a:pPr marL="576263" indent="-576263"/>
            <a:r>
              <a:rPr lang="en-US" sz="1600" dirty="0" smtClean="0">
                <a:latin typeface="Arial"/>
              </a:rPr>
              <a:t>L43: this is the only method in </a:t>
            </a:r>
            <a:r>
              <a:rPr lang="en-US" sz="1600" b="1" dirty="0" err="1" smtClean="0">
                <a:solidFill>
                  <a:srgbClr val="0000FF"/>
                </a:solidFill>
                <a:latin typeface="Arial"/>
              </a:rPr>
              <a:t>ActionListner</a:t>
            </a:r>
            <a:r>
              <a:rPr lang="en-US" sz="1600" dirty="0" smtClean="0">
                <a:latin typeface="Arial"/>
              </a:rPr>
              <a:t> Interface (</a:t>
            </a:r>
            <a:r>
              <a:rPr lang="en-US" sz="1600" dirty="0" err="1" smtClean="0">
                <a:latin typeface="Arial"/>
              </a:rPr>
              <a:t>j</a:t>
            </a:r>
            <a:r>
              <a:rPr lang="en-US" sz="1600" b="1" dirty="0" err="1" smtClean="0">
                <a:latin typeface="Arial"/>
              </a:rPr>
              <a:t>ava.awt.event</a:t>
            </a:r>
            <a:r>
              <a:rPr lang="en-US" sz="1600" dirty="0" smtClean="0">
                <a:latin typeface="Arial"/>
              </a:rPr>
              <a:t>)       </a:t>
            </a:r>
          </a:p>
          <a:p>
            <a:r>
              <a:rPr lang="en-US" sz="1600" dirty="0" smtClean="0">
                <a:solidFill>
                  <a:srgbClr val="FF0000"/>
                </a:solidFill>
                <a:latin typeface="Arial"/>
              </a:rPr>
              <a:t>.</a:t>
            </a:r>
            <a:endParaRPr lang="en-US" sz="1600" dirty="0">
              <a:solidFill>
                <a:srgbClr val="FF0000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 descr="jhtp_12_GUI1_Page_00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2" y="1114128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442" y="283131"/>
            <a:ext cx="84257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Input/Output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JOptionPane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1" descr="jhtp_12_GUI1_Page_04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57200"/>
            <a:ext cx="8641956" cy="524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3810000"/>
            <a:ext cx="8915400" cy="2246769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43 (Fig.12.5)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JTextField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JButton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generates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ActionEvent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 45 (Fig.12,5):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class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reference of an  </a:t>
            </a: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outer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we use “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key word in the method of an 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inner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, it refers to the current object of an inner class being manipulated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Hence, in the inner class method, to use the “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 reference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current object of outer class , we use 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outer class name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dot operator like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ButtonFrame.this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1" descr="jhtp_12_GUI1_Page_04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" y="4114800"/>
            <a:ext cx="8763000" cy="1877437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Arial"/>
              </a:rPr>
              <a:t>Line 29 (Fig.12.15) 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:</a:t>
            </a:r>
            <a:r>
              <a:rPr lang="en-US" sz="2000" dirty="0">
                <a:solidFill>
                  <a:srgbClr val="0000FF"/>
                </a:solidFill>
                <a:latin typeface="Arial"/>
              </a:rPr>
              <a:t>  </a:t>
            </a:r>
            <a:r>
              <a:rPr lang="en-US" sz="2000" dirty="0" smtClean="0">
                <a:solidFill>
                  <a:srgbClr val="0000FF"/>
                </a:solidFill>
                <a:latin typeface="Arial"/>
              </a:rPr>
              <a:t>rollover Icon is displayed.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4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setRolloverIcon</a:t>
            </a:r>
            <a:r>
              <a:rPr lang="en-US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 of the </a:t>
            </a:r>
            <a:r>
              <a:rPr lang="en-US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JButton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 is inherited from   the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AbstractButton</a:t>
            </a:r>
            <a:r>
              <a:rPr lang="en-US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class.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AbstractButton </a:t>
            </a:r>
            <a:r>
              <a:rPr lang="en-US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supports displays both text and image, </a:t>
            </a:r>
            <a:r>
              <a:rPr lang="en-US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its subclasses </a:t>
            </a:r>
            <a:r>
              <a:rPr lang="en-US" alt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 text and image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1" descr="jhtp_12_GUI1_Page_04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0500" y="4114800"/>
            <a:ext cx="8763000" cy="1200329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29(Fig.12.15)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Rollover Icon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 feedback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indicating that an action will occur when a </a:t>
            </a:r>
            <a:r>
              <a:rPr 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Jbutton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 clicked.</a:t>
            </a:r>
          </a:p>
          <a:p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1" descr="jhtp_12_GUI1_Page_04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57200" y="226904"/>
            <a:ext cx="8001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 5 </a:t>
            </a:r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JCheckBox: </a:t>
            </a:r>
            <a:r>
              <a:rPr lang="en-US" sz="26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to change font style of text</a:t>
            </a:r>
            <a:endParaRPr lang="en-US" sz="2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152900" y="1161687"/>
            <a:ext cx="4762500" cy="1631216"/>
          </a:xfrm>
          <a:prstGeom prst="rect">
            <a:avLst/>
          </a:prstGeom>
          <a:ln>
            <a:solidFill>
              <a:schemeClr val="tx1">
                <a:alpha val="94000"/>
              </a:schemeClr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Font of text:  plain/bold(off/on)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Font of text: plain/italic(off/on)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 4:  Font class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Line 5-6: type of generated event class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8:  to display text </a:t>
            </a:r>
            <a:endParaRPr 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1" descr="jhtp_12_GUI1_Page_050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4724400"/>
            <a:ext cx="8686800" cy="830997"/>
          </a:xfrm>
          <a:prstGeom prst="rect">
            <a:avLst/>
          </a:prstGeom>
          <a:ln>
            <a:solidFill>
              <a:schemeClr val="tx1">
                <a:alpha val="94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25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JTextField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inherits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setFont</a:t>
            </a:r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indirectly from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</a:p>
          <a:p>
            <a:pPr>
              <a:defRPr/>
            </a:pPr>
            <a:endParaRPr lang="en-US" sz="24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8600" y="152400"/>
            <a:ext cx="7924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5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JCheckBox: 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change font style of text</a:t>
            </a:r>
            <a:endParaRPr lang="en-US" sz="2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" descr="jhtp_12_GUI1_Page_05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3576"/>
            <a:ext cx="8763000" cy="5803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562600" y="2971800"/>
            <a:ext cx="3236976" cy="3785652"/>
          </a:xfrm>
          <a:prstGeom prst="rect">
            <a:avLst/>
          </a:prstGeom>
          <a:ln>
            <a:solidFill>
              <a:schemeClr val="tx1">
                <a:alpha val="94000"/>
              </a:schemeClr>
            </a:solidFill>
          </a:ln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44: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only method in </a:t>
            </a:r>
            <a:r>
              <a:rPr 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ItemListner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interface(</a:t>
            </a:r>
            <a:r>
              <a:rPr lang="en-US" sz="20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49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isSelected () </a:t>
            </a:r>
            <a:r>
              <a:rPr 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true if selected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49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method of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inner class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access member fields of </a:t>
            </a: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class 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explicit reference to access them</a:t>
            </a: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event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is omitted in this code.   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" descr="jhtp_12_GUI1_Page_05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8991600" cy="5529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02486"/>
            <a:ext cx="8077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Example 5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JCheckBox: 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change font style of text</a:t>
            </a:r>
            <a:endParaRPr lang="en-US" sz="26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" descr="jhtp_12_GUI1_Page_053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202990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Example 6 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: JRadioButton: </a:t>
            </a:r>
            <a:r>
              <a:rPr lang="en-US" sz="24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to change font  style of text</a:t>
            </a:r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43400" y="1524000"/>
            <a:ext cx="4572000" cy="1292662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5-6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Similar to </a:t>
            </a:r>
            <a:r>
              <a:rPr lang="en-US" alt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JCheckBoxes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JRadioButton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generates </a:t>
            </a:r>
            <a:r>
              <a:rPr lang="en-US" altLang="en-US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temEvent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clicked</a:t>
            </a:r>
            <a:r>
              <a:rPr lang="en-US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Line 10</a:t>
            </a:r>
            <a:r>
              <a:rPr lang="en-US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to group many radio buttons </a:t>
            </a:r>
            <a:endParaRPr lang="en-US" altLang="en-US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1" descr="jhtp_12_GUI1_Page_054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" y="288459"/>
            <a:ext cx="8839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</a:t>
            </a:r>
            <a:r>
              <a:rPr lang="en-US" sz="28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8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JRadioButton</a:t>
            </a:r>
            <a:r>
              <a:rPr lang="en-US" sz="2600" b="1" dirty="0" smtClean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6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change font  style of </a:t>
            </a:r>
            <a:r>
              <a:rPr lang="en-US" sz="2600" b="1" dirty="0" smtClean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text </a:t>
            </a:r>
            <a:r>
              <a:rPr lang="en-US" sz="2600" b="1" dirty="0" err="1" smtClean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con’d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1" descr="jhtp_12_GUI1_Page_055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" y="304800"/>
            <a:ext cx="8662416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6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JRadioButton: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change font  style of text </a:t>
            </a:r>
            <a:r>
              <a:rPr lang="en-US" sz="26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con’d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 descr="jhtp_12_GUI1_Page_00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457200"/>
            <a:ext cx="815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Input/output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JOptionPane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1" descr="jhtp_12_GUI1_Page_056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201453"/>
            <a:ext cx="8458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6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JRadioButton: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to change font  style of text </a:t>
            </a:r>
            <a:r>
              <a:rPr lang="en-US" sz="26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con’d</a:t>
            </a:r>
            <a:endParaRPr lang="en-US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5029200"/>
            <a:ext cx="6629400" cy="830997"/>
          </a:xfrm>
          <a:prstGeom prst="rect">
            <a:avLst/>
          </a:prstGeom>
          <a:ln w="317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Wingdings" panose="05000000000000000000" pitchFamily="2" charset="2"/>
              <a:buChar char="ü"/>
            </a:pPr>
            <a:r>
              <a:rPr lang="en-US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81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This is the only method available in the </a:t>
            </a:r>
            <a:r>
              <a:rPr lang="en-US" altLang="en-US" sz="24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ItemListner</a:t>
            </a:r>
            <a:r>
              <a:rPr lang="en-US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2400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java.awt.event</a:t>
            </a:r>
            <a:r>
              <a:rPr lang="en-US" altLang="en-US" sz="24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package </a:t>
            </a:r>
            <a:r>
              <a:rPr lang="en-US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</a:t>
            </a:r>
            <a:endParaRPr lang="en-US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1" descr="jhtp_12_GUI1_Page_057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9144000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26096"/>
            <a:ext cx="82296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6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JRadioButton: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change font  style of text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con’d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1" descr="jhtp_12_GUI1_Page_05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9144000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58432"/>
            <a:ext cx="8153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Exam 6 </a:t>
            </a:r>
            <a:r>
              <a:rPr lang="en-US" sz="2600" b="1" dirty="0">
                <a:solidFill>
                  <a:srgbClr val="0000FF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JRadioButton:</a:t>
            </a:r>
            <a:r>
              <a:rPr lang="en-US" sz="26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rgbClr val="7030A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to change font  style of text </a:t>
            </a:r>
            <a:r>
              <a:rPr lang="en-US" sz="2400" b="1" dirty="0" err="1">
                <a:solidFill>
                  <a:srgbClr val="FF0000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con’d</a:t>
            </a:r>
            <a:endParaRPr 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4" name="Picture 1" descr="jhtp_12_GUI1_Page_059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707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75409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7</a:t>
            </a:r>
            <a:r>
              <a:rPr lang="en-US" sz="2400" dirty="0" smtClean="0">
                <a:solidFill>
                  <a:srgbClr val="24B5A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JComboBox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&lt;&gt;: to </a:t>
            </a:r>
            <a:r>
              <a:rPr lang="en-US" sz="24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displays a list of image names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962400" y="1600200"/>
            <a:ext cx="5105400" cy="1323439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L14-23: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member fields of the class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user selects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file name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an image, the application display the 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the image on a </a:t>
            </a:r>
            <a:r>
              <a:rPr lang="en-US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JLabel</a:t>
            </a: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8800" y="4343400"/>
            <a:ext cx="3276600" cy="707886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L14-15: </a:t>
            </a:r>
            <a:r>
              <a:rPr 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GUI components  on a  JFrame 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38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1" descr="jhtp_12_GUI1_Page_060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" y="457200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400800" y="2286000"/>
            <a:ext cx="2514600" cy="4278094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 35-36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  one statement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 to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 class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this statement declares </a:t>
            </a:r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nameless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event handler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  that implements </a:t>
            </a:r>
            <a:r>
              <a:rPr lang="en-US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ItemLisner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interface,  creates  an object of handler class  on heap using 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reference,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finally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used as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argument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register it to the GUI.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3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 descr="jhtp_12_GUI1_Page_06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7650" y="2590800"/>
            <a:ext cx="8648700" cy="4093428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109537"/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make more clear:</a:t>
            </a:r>
          </a:p>
          <a:p>
            <a:pPr marL="452437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First</a:t>
            </a:r>
            <a:r>
              <a:rPr lang="en-U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re-write the codes from Line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35-46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as follows and place it at line 33</a:t>
            </a:r>
          </a:p>
          <a:p>
            <a:pPr marL="109537"/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ItemListner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new </a:t>
            </a:r>
            <a:r>
              <a:rPr lang="en-US" sz="1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ItemListner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  </a:t>
            </a:r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no semicolon</a:t>
            </a:r>
            <a:endParaRPr 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sz="1600" b="1" dirty="0" err="1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ItemStateChaged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ItemEvent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9537" indent="0">
              <a:buNone/>
            </a:pPr>
            <a:r>
              <a:rPr lang="en-US" sz="16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// body</a:t>
            </a:r>
            <a:endParaRPr lang="en-US" sz="16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09537" indent="0"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}; </a:t>
            </a:r>
            <a:r>
              <a:rPr 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 lines 35-36 represent  a single statement in java  and represents  handler class</a:t>
            </a:r>
          </a:p>
          <a:p>
            <a:pPr marL="395287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Second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replace line  34  by the following code</a:t>
            </a:r>
          </a:p>
          <a:p>
            <a:pPr marL="109537"/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imagesJComBox.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addItemListener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</a:p>
          <a:p>
            <a:pPr marL="395287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 reference to  an object of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event listener(hander) class  which is an instance of  nameless inner class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95287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create only one object from the nameless  inner class during its declaration.</a:t>
            </a:r>
            <a:endParaRPr lang="en-US" sz="16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537" indent="0">
              <a:buNone/>
            </a:pPr>
            <a:endParaRPr 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43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1" descr="jhtp_12_GUI1_Page_062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03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 descr="jhtp_12_GUI1_Page_06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9288"/>
            <a:ext cx="9144000" cy="555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405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1" descr="jhtp_12_GUI1_Page_067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96144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408782"/>
            <a:ext cx="8229600" cy="48736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Example 8:   </a:t>
            </a:r>
            <a:r>
              <a:rPr lang="en-US" sz="2800" dirty="0" err="1" smtClean="0">
                <a:solidFill>
                  <a:srgbClr val="FF0000"/>
                </a:solidFill>
                <a:latin typeface="Lucida Console"/>
              </a:rPr>
              <a:t>JList</a:t>
            </a:r>
            <a:r>
              <a:rPr lang="en-US" sz="2800" dirty="0" smtClean="0">
                <a:solidFill>
                  <a:srgbClr val="FF0000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57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 descr="jhtp_12_GUI1_Page_068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4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 descr="jhtp_12_GUI1_Page_00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7824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281543"/>
            <a:ext cx="784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1: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Simple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Input/output</a:t>
            </a:r>
            <a:r>
              <a:rPr 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JOptionPane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1" descr="jhtp_12_GUI1_Page_069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7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1" descr="jhtp_12_GUI1_Page_07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3228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1" descr="jhtp_12_GUI1_Page_071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09600" y="292275"/>
            <a:ext cx="7391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/>
              </a:rPr>
              <a:t>Example 9:  </a:t>
            </a:r>
            <a:r>
              <a:rPr lang="en-US" sz="2800" dirty="0">
                <a:solidFill>
                  <a:srgbClr val="0000FF"/>
                </a:solidFill>
                <a:latin typeface="Arial"/>
              </a:rPr>
              <a:t>List with  Multiple-Selection Lists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6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1" descr="jhtp_12_GUI1_Page_072"/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4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1" descr="jhtp_12_GUI1_Page_07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0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1" descr="jhtp_12_GUI1_Page_074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334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1" descr="jhtp_12_GUI1_Page_075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9144000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622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 descr="jhtp_12_GUI1_Page_013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90449"/>
            <a:ext cx="8839200" cy="550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7887" y="304800"/>
            <a:ext cx="7924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Message Dialog Constants of </a:t>
            </a:r>
            <a:r>
              <a:rPr 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JOptionPane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1" descr="jhtp_12_GUI1_Page_018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89154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225503"/>
            <a:ext cx="838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Displaying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</a:t>
            </a:r>
            <a:r>
              <a:rPr lang="en-US" sz="2400" dirty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en-US" sz="2400" dirty="0">
                <a:solidFill>
                  <a:srgbClr val="3380E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a Window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486400" y="4267200"/>
            <a:ext cx="3200400" cy="230832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L12-14: Has-a  relation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L19: Jframe (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title);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title of the window on screen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L20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:void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setLayout</a:t>
            </a:r>
            <a:r>
              <a:rPr 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LayoutManager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L23: 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Jlabel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(string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L24:public void </a:t>
            </a:r>
            <a:r>
              <a:rPr 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setToolTipText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text)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 descr="jhtp_12_GUI1_Page_019"/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945" y="228600"/>
            <a:ext cx="9067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729019" y="3505200"/>
            <a:ext cx="4191000" cy="3046988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L28:Class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getClass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 has public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 </a:t>
            </a:r>
            <a:r>
              <a:rPr lang="en-US" sz="16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getResouce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ImageIcon(</a:t>
            </a: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location);</a:t>
            </a:r>
            <a:endParaRPr lang="en-US" sz="16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ImageIcon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implements </a:t>
            </a: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interface </a:t>
            </a:r>
            <a:r>
              <a:rPr 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r>
              <a:rPr lang="en-US" sz="16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1600" b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small picture to decorate GUI components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L29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JLabel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text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Icon </a:t>
            </a:r>
            <a:r>
              <a:rPr lang="en-US" sz="1600" b="1" dirty="0" err="1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icon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horizontalAlignment</a:t>
            </a:r>
            <a:r>
              <a:rPr lang="en-US" sz="16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b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horizontalAlignmnet</a:t>
            </a: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LEFT/CENTER/</a:t>
            </a:r>
          </a:p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RIGHT/ LEADING/TRAILING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SwingConstants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an interface related to position and orient components on screen.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4648200"/>
            <a:ext cx="4191000" cy="33855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L37-38: position of text relative to image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1" descr="jhtp_12_GUI1_Page_020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4000" cy="5551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4190576"/>
            <a:ext cx="8305800" cy="1261884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10-12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methods are inherited from the built-in  </a:t>
            </a:r>
            <a:r>
              <a:rPr 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Jframe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</a:p>
          <a:p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1" descr="jhtp_12_GUI1_Page_021"/>
          <p:cNvPicPr>
            <a:picLocks noGrp="1" noChangeAspect="1"/>
          </p:cNvPicPr>
          <p:nvPr isPhoto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9144000" cy="555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3733800"/>
            <a:ext cx="8305800" cy="1815882"/>
          </a:xfrm>
          <a:prstGeom prst="rect">
            <a:avLst/>
          </a:prstGeom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Three labels are displayed in the window 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Jframe)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14350" indent="-514350">
              <a:buAutoNum type="alphaLcParenR"/>
            </a:pP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JLabel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 only text </a:t>
            </a:r>
          </a:p>
          <a:p>
            <a:pPr marL="514350" indent="-514350">
              <a:buAutoNum type="alphaLcParenR"/>
            </a:pPr>
            <a:r>
              <a:rPr lang="en-US" sz="28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JLable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 Icon(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text</a:t>
            </a:r>
          </a:p>
          <a:p>
            <a:pPr marL="514350" indent="-514350">
              <a:buAutoNum type="alphaLcParenR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JLabel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 icon and text (</a:t>
            </a:r>
            <a:r>
              <a:rPr 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bottom)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DeitelPowerPointTemplate</Template>
  <TotalTime>18280</TotalTime>
  <Words>874</Words>
  <Application>Microsoft Office PowerPoint</Application>
  <PresentationFormat>On-screen Show (4:3)</PresentationFormat>
  <Paragraphs>100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Calibri</vt:lpstr>
      <vt:lpstr>Lucida Console</vt:lpstr>
      <vt:lpstr>Lucida Sans Unicode</vt:lpstr>
      <vt:lpstr>Times New Roman</vt:lpstr>
      <vt:lpstr>Verdana</vt:lpstr>
      <vt:lpstr>Wingdings</vt:lpstr>
      <vt:lpstr>Wingdings 2</vt:lpstr>
      <vt:lpstr>Wingdings 3</vt:lpstr>
      <vt:lpstr>Concourse</vt:lpstr>
      <vt:lpstr>Chapter 11: GUI Programming: Deitel Book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14.1  Introduction</dc:title>
  <dc:creator>paul</dc:creator>
  <cp:lastModifiedBy>Wondim</cp:lastModifiedBy>
  <cp:revision>349</cp:revision>
  <cp:lastPrinted>2017-11-04T05:27:51Z</cp:lastPrinted>
  <dcterms:created xsi:type="dcterms:W3CDTF">2009-06-18T16:26:36Z</dcterms:created>
  <dcterms:modified xsi:type="dcterms:W3CDTF">2018-12-04T20:18:55Z</dcterms:modified>
</cp:coreProperties>
</file>